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380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7798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1: Governing Coastal Ecosystems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479"/>
            <a:ext cx="8229600" cy="3383450"/>
          </a:xfrm>
        </p:spPr>
        <p:txBody>
          <a:bodyPr>
            <a:normAutofit/>
          </a:bodyPr>
          <a:lstStyle/>
          <a:p>
            <a:pPr marL="457200" indent="-457200"/>
            <a:r>
              <a:rPr lang="en-AU" dirty="0" smtClean="0"/>
              <a:t>Unit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Coastal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Services provided by coastal ecosystems: renewable and non-renewable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Responsibility for managing coastal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Conflict and management</a:t>
            </a:r>
          </a:p>
          <a:p>
            <a:pPr marL="457200" indent="-457200"/>
            <a:endParaRPr lang="en-AU" dirty="0" smtClean="0"/>
          </a:p>
          <a:p>
            <a:pPr marL="457200" indent="-457200"/>
            <a:r>
              <a:rPr lang="en-AU" dirty="0" smtClean="0"/>
              <a:t>Learning outcomes</a:t>
            </a:r>
          </a:p>
          <a:p>
            <a:pPr marL="457200" indent="-457200"/>
            <a:r>
              <a:rPr lang="en-AU" dirty="0" smtClean="0"/>
              <a:t>Upon completion of this unit, students will be able to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Understand the concept of coastal ecosystems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Appreciate the need to manage non-renewable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Understand the complexity of governing coastal ecosystems</a:t>
            </a:r>
          </a:p>
          <a:p>
            <a:pPr marL="457200" indent="-457200"/>
            <a:endParaRPr lang="en-AU" dirty="0" smtClean="0"/>
          </a:p>
        </p:txBody>
      </p:sp>
    </p:spTree>
    <p:extLst>
      <p:ext uri="{BB962C8B-B14F-4D97-AF65-F5344CB8AC3E}">
        <p14:creationId xmlns="" xmlns:p14="http://schemas.microsoft.com/office/powerpoint/2010/main" val="2317654134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203" y="813238"/>
            <a:ext cx="4388998" cy="937172"/>
          </a:xfrm>
        </p:spPr>
        <p:txBody>
          <a:bodyPr/>
          <a:lstStyle/>
          <a:p>
            <a:r>
              <a:rPr lang="en-US" sz="2800" dirty="0" smtClean="0"/>
              <a:t>Tropical coastal ecosystems</a:t>
            </a:r>
            <a:endParaRPr lang="en-US" sz="2800" dirty="0"/>
          </a:p>
        </p:txBody>
      </p:sp>
      <p:pic>
        <p:nvPicPr>
          <p:cNvPr id="5" name="Picture 2" descr="http://ars.els-cdn.com/content/image/1-s2.0-S0921800999000099-g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569" y="1590246"/>
            <a:ext cx="5441496" cy="477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7654134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53" y="813238"/>
            <a:ext cx="4422048" cy="937172"/>
          </a:xfrm>
        </p:spPr>
        <p:txBody>
          <a:bodyPr/>
          <a:lstStyle/>
          <a:p>
            <a:r>
              <a:rPr lang="en-US" sz="2800" dirty="0" smtClean="0"/>
              <a:t>Coastal ecosystem services</a:t>
            </a:r>
            <a:endParaRPr lang="en-US" sz="2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06" y="1729058"/>
            <a:ext cx="6654188" cy="40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17654134"/>
      </p:ext>
    </p:extLst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153" y="813238"/>
            <a:ext cx="4422048" cy="937172"/>
          </a:xfrm>
        </p:spPr>
        <p:txBody>
          <a:bodyPr/>
          <a:lstStyle/>
          <a:p>
            <a:r>
              <a:rPr lang="en-US" sz="2800" dirty="0" smtClean="0"/>
              <a:t>Coastal ecosystem services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42772" y="5909354"/>
            <a:ext cx="3013112" cy="375845"/>
          </a:xfrm>
        </p:spPr>
        <p:txBody>
          <a:bodyPr/>
          <a:lstStyle/>
          <a:p>
            <a:r>
              <a:rPr lang="en-AU" dirty="0" smtClean="0">
                <a:sym typeface="Wingdings"/>
              </a:rPr>
              <a:t> </a:t>
            </a:r>
            <a:r>
              <a:rPr lang="en-AU" dirty="0" smtClean="0"/>
              <a:t>Important to local user groups</a:t>
            </a:r>
            <a:endParaRPr lang="en-AU" dirty="0"/>
          </a:p>
        </p:txBody>
      </p:sp>
      <p:grpSp>
        <p:nvGrpSpPr>
          <p:cNvPr id="25" name="Group 24"/>
          <p:cNvGrpSpPr/>
          <p:nvPr/>
        </p:nvGrpSpPr>
        <p:grpSpPr>
          <a:xfrm>
            <a:off x="971600" y="1746140"/>
            <a:ext cx="6984777" cy="4158944"/>
            <a:chOff x="971600" y="1349528"/>
            <a:chExt cx="6984777" cy="415894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5" y="1349528"/>
              <a:ext cx="6768752" cy="4158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971600" y="2708920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71600" y="316245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71600" y="388253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1600" y="4458598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23728" y="2708920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23728" y="316245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23728" y="388253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23728" y="4458598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5856" y="2708920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275856" y="316245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27984" y="3810526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72200" y="2708920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72200" y="316245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72200" y="3882534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372200" y="4458598"/>
              <a:ext cx="346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600" dirty="0" smtClean="0">
                  <a:sym typeface="Wingdings"/>
                </a:rPr>
                <a:t></a:t>
              </a:r>
              <a:endParaRPr lang="en-AU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17654134"/>
      </p:ext>
    </p:extLst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Coastal government</a:t>
            </a:r>
            <a:endParaRPr lang="en-AU" sz="2800" dirty="0"/>
          </a:p>
        </p:txBody>
      </p:sp>
      <p:pic>
        <p:nvPicPr>
          <p:cNvPr id="4" name="Picture 8" descr="Fig. 2. The extent of the Continental Shelf and other marine zones contained within the 1982 United Nations Convention on the Law of the Sea (UNCLOS) (Source: AGSO). 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-3000" contrast="13000"/>
          </a:blip>
          <a:srcRect/>
          <a:stretch>
            <a:fillRect/>
          </a:stretch>
        </p:blipFill>
        <p:spPr bwMode="auto">
          <a:xfrm>
            <a:off x="371514" y="1717359"/>
            <a:ext cx="5068012" cy="46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2916" y="2110154"/>
            <a:ext cx="3252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Candara" pitchFamily="34" charset="0"/>
              </a:rPr>
              <a:t>Different government institutions are responsible for marine and coastal areas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Some areas (high seas) may be under no government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Inshore areas may be under more than one level of government (district, province etc)</a:t>
            </a:r>
          </a:p>
          <a:p>
            <a:endParaRPr lang="en-AU" sz="1600" dirty="0" smtClean="0">
              <a:latin typeface="Candara" pitchFamily="34" charset="0"/>
            </a:endParaRPr>
          </a:p>
          <a:p>
            <a:r>
              <a:rPr lang="en-AU" sz="1600" dirty="0" smtClean="0">
                <a:latin typeface="Candara" pitchFamily="34" charset="0"/>
              </a:rPr>
              <a:t>Conflict and uncertainty over responsibility for coastal management is commonplace</a:t>
            </a:r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48</TotalTime>
  <Words>146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 template</vt:lpstr>
      <vt:lpstr>Integrated Coastal Zone Management</vt:lpstr>
      <vt:lpstr>Introduction</vt:lpstr>
      <vt:lpstr>Tropical coastal ecosystems</vt:lpstr>
      <vt:lpstr>Coastal ecosystem services</vt:lpstr>
      <vt:lpstr>Coastal ecosystem services</vt:lpstr>
      <vt:lpstr>Coastal government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8</cp:revision>
  <dcterms:created xsi:type="dcterms:W3CDTF">2013-02-25T01:10:04Z</dcterms:created>
  <dcterms:modified xsi:type="dcterms:W3CDTF">2013-03-18T06:49:57Z</dcterms:modified>
</cp:coreProperties>
</file>